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57" r:id="rId4"/>
    <p:sldId id="277" r:id="rId5"/>
    <p:sldId id="279" r:id="rId6"/>
    <p:sldId id="280" r:id="rId7"/>
    <p:sldId id="281" r:id="rId8"/>
    <p:sldId id="258" r:id="rId9"/>
    <p:sldId id="259" r:id="rId10"/>
    <p:sldId id="260" r:id="rId11"/>
    <p:sldId id="263" r:id="rId12"/>
    <p:sldId id="261" r:id="rId13"/>
    <p:sldId id="264" r:id="rId14"/>
    <p:sldId id="267" r:id="rId15"/>
    <p:sldId id="268" r:id="rId16"/>
    <p:sldId id="269" r:id="rId17"/>
    <p:sldId id="266" r:id="rId18"/>
    <p:sldId id="270" r:id="rId19"/>
    <p:sldId id="272" r:id="rId20"/>
    <p:sldId id="273" r:id="rId21"/>
    <p:sldId id="274" r:id="rId22"/>
    <p:sldId id="271" r:id="rId23"/>
    <p:sldId id="276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78" autoAdjust="0"/>
  </p:normalViewPr>
  <p:slideViewPr>
    <p:cSldViewPr snapToGrid="0">
      <p:cViewPr varScale="1">
        <p:scale>
          <a:sx n="84" d="100"/>
          <a:sy n="84" d="100"/>
        </p:scale>
        <p:origin x="10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2D4FF-55E4-4723-8544-8C87F655F5CD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FF75-05C6-4059-81F9-DFD470DD4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文章首先定义了简单</a:t>
            </a:r>
            <a:r>
              <a:rPr lang="en-US" altLang="zh-CN" dirty="0"/>
              <a:t>TLP</a:t>
            </a:r>
            <a:r>
              <a:rPr lang="zh-CN" altLang="en-US" dirty="0"/>
              <a:t>语法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5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-apple-system"/>
              </a:rPr>
              <a:t>在本节中，描述了基于顺序</a:t>
            </a:r>
            <a:r>
              <a:rPr lang="en-US" altLang="zh-CN" b="0" i="0" dirty="0">
                <a:effectLst/>
                <a:latin typeface="-apple-system"/>
              </a:rPr>
              <a:t>TLP</a:t>
            </a:r>
            <a:r>
              <a:rPr lang="zh-CN" altLang="en-US" b="0" i="0" dirty="0">
                <a:effectLst/>
                <a:latin typeface="-apple-system"/>
              </a:rPr>
              <a:t>的顺序定时释放加密（</a:t>
            </a:r>
            <a:r>
              <a:rPr lang="en-US" altLang="zh-CN" b="0" i="0" dirty="0">
                <a:effectLst/>
                <a:latin typeface="-apple-system"/>
              </a:rPr>
              <a:t>TRE</a:t>
            </a:r>
            <a:r>
              <a:rPr lang="zh-CN" altLang="en-US" b="0" i="0" dirty="0">
                <a:effectLst/>
                <a:latin typeface="-apple-system"/>
              </a:rPr>
              <a:t>）方案的通用构造。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7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在这里介绍其他文章中的关于</a:t>
            </a:r>
            <a:r>
              <a:rPr lang="en-US" altLang="zh-CN" dirty="0"/>
              <a:t>TLP</a:t>
            </a:r>
            <a:r>
              <a:rPr lang="zh-CN" altLang="en-US" dirty="0"/>
              <a:t>的定义。</a:t>
            </a:r>
            <a:endParaRPr lang="en-US" altLang="zh-CN" dirty="0"/>
          </a:p>
          <a:p>
            <a:r>
              <a:rPr lang="zh-CN" altLang="en-US" dirty="0"/>
              <a:t>相较于之前的定义，本文的定义更具有通用性。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5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在前面介绍了</a:t>
            </a:r>
            <a:r>
              <a:rPr lang="en-US" altLang="zh-CN" dirty="0"/>
              <a:t>TLP</a:t>
            </a:r>
            <a:r>
              <a:rPr lang="zh-CN" altLang="en-US" dirty="0"/>
              <a:t>的正确性定义，在这里介绍</a:t>
            </a:r>
            <a:r>
              <a:rPr lang="en-US" altLang="zh-CN" dirty="0"/>
              <a:t>TLP</a:t>
            </a:r>
            <a:r>
              <a:rPr lang="zh-CN" altLang="en-US" dirty="0"/>
              <a:t>的安全性定义。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b=1</a:t>
            </a:r>
            <a:r>
              <a:rPr lang="zh-CN" altLang="en-US" dirty="0"/>
              <a:t>或者</a:t>
            </a:r>
            <a:r>
              <a:rPr lang="en-US" altLang="zh-CN" dirty="0"/>
              <a:t>b=0</a:t>
            </a:r>
            <a:r>
              <a:rPr lang="zh-CN" altLang="en-US" dirty="0"/>
              <a:t>的情况下，判断</a:t>
            </a:r>
            <a:r>
              <a:rPr lang="en-US" altLang="zh-CN" dirty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Z</a:t>
            </a:r>
            <a:r>
              <a:rPr lang="zh-CN" altLang="en-US" dirty="0"/>
              <a:t>的解</a:t>
            </a:r>
            <a:r>
              <a:rPr lang="en-US" altLang="zh-CN" dirty="0"/>
              <a:t>s</a:t>
            </a:r>
            <a:r>
              <a:rPr lang="zh-CN" altLang="en-US" dirty="0"/>
              <a:t>的概率相同，也就是说在时间</a:t>
            </a:r>
            <a:r>
              <a:rPr lang="en-US" altLang="zh-CN" dirty="0"/>
              <a:t>T</a:t>
            </a:r>
            <a:r>
              <a:rPr lang="zh-CN" altLang="en-US" dirty="0"/>
              <a:t>内，</a:t>
            </a:r>
            <a:r>
              <a:rPr lang="en-US" altLang="zh-CN" dirty="0"/>
              <a:t>s</a:t>
            </a:r>
            <a:r>
              <a:rPr lang="zh-CN" altLang="en-US" dirty="0"/>
              <a:t>具有不可区分性，敌手难以判断</a:t>
            </a:r>
            <a:r>
              <a:rPr lang="en-US" altLang="zh-CN" dirty="0"/>
              <a:t>s</a:t>
            </a:r>
            <a:r>
              <a:rPr lang="zh-CN" altLang="en-US" dirty="0"/>
              <a:t>是不是</a:t>
            </a:r>
            <a:r>
              <a:rPr lang="en-US" altLang="zh-CN" dirty="0"/>
              <a:t>Z</a:t>
            </a:r>
            <a:r>
              <a:rPr lang="zh-CN" altLang="en-US" dirty="0"/>
              <a:t>的解。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0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由顺序平方的假设推导，</a:t>
            </a:r>
            <a:endParaRPr lang="en-US" altLang="zh-CN" dirty="0"/>
          </a:p>
          <a:p>
            <a:r>
              <a:rPr lang="zh-CN" altLang="en-US" dirty="0"/>
              <a:t>在假设中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GenMod</a:t>
            </a:r>
            <a:r>
              <a:rPr lang="zh-CN" altLang="en-US" dirty="0"/>
              <a:t>生成两个</a:t>
            </a:r>
            <a:r>
              <a:rPr lang="en-US" altLang="zh-CN" dirty="0" err="1"/>
              <a:t>lamada</a:t>
            </a:r>
            <a:r>
              <a:rPr lang="zh-CN" altLang="en-US" dirty="0"/>
              <a:t>比特强素数，以及一个模数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 err="1"/>
              <a:t>p,q</a:t>
            </a:r>
            <a:r>
              <a:rPr lang="zh-CN" altLang="en-US" dirty="0"/>
              <a:t>的乘积。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640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介绍了上述</a:t>
            </a:r>
            <a:r>
              <a:rPr lang="en-US" altLang="zh-CN" dirty="0"/>
              <a:t>TLP</a:t>
            </a:r>
            <a:r>
              <a:rPr lang="zh-CN" altLang="en-US" dirty="0"/>
              <a:t>的简单定义，接下来用顺序平方实例化一个</a:t>
            </a:r>
            <a:r>
              <a:rPr lang="en-US" altLang="zh-CN" dirty="0"/>
              <a:t>TLP</a:t>
            </a:r>
            <a:r>
              <a:rPr lang="zh-CN" altLang="en-US" dirty="0"/>
              <a:t>例子。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zh-CN" altLang="en-US" dirty="0"/>
              <a:t>是奇数素数。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GenMod</a:t>
            </a:r>
            <a:r>
              <a:rPr lang="zh-CN" altLang="en-US" dirty="0"/>
              <a:t>生成两个强素数，以及一个模数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 err="1"/>
              <a:t>p,q</a:t>
            </a:r>
            <a:r>
              <a:rPr lang="zh-CN" altLang="en-US" dirty="0"/>
              <a:t>的乘积。</a:t>
            </a:r>
            <a:endParaRPr lang="en-US" altLang="zh-CN" dirty="0"/>
          </a:p>
          <a:p>
            <a:r>
              <a:rPr lang="en-US" altLang="zh-CN" dirty="0"/>
              <a:t>QR</a:t>
            </a:r>
            <a:r>
              <a:rPr lang="zh-CN" altLang="en-US" dirty="0"/>
              <a:t>是二次剩余循环群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5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顺序</a:t>
            </a:r>
            <a:r>
              <a:rPr lang="en-US" altLang="zh-CN" dirty="0"/>
              <a:t>TLP</a:t>
            </a:r>
            <a:r>
              <a:rPr lang="zh-CN" altLang="en-US" dirty="0"/>
              <a:t>是通过推广定义</a:t>
            </a:r>
            <a:r>
              <a:rPr lang="en-US" altLang="zh-CN" dirty="0"/>
              <a:t>1</a:t>
            </a:r>
            <a:r>
              <a:rPr lang="zh-CN" altLang="en-US" dirty="0"/>
              <a:t>，允许</a:t>
            </a:r>
            <a:r>
              <a:rPr lang="en-US" altLang="zh-CN" dirty="0"/>
              <a:t>GEN</a:t>
            </a:r>
            <a:r>
              <a:rPr lang="zh-CN" altLang="en-US" dirty="0"/>
              <a:t>函数采取多个不同时间参数作为输入，然后产生一组对应的谜题。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3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随着方案的变化，安全实验也发生变化，增加了额外的一个函数</a:t>
            </a:r>
            <a:r>
              <a:rPr lang="en-US" altLang="zh-CN" dirty="0"/>
              <a:t>F</a:t>
            </a:r>
            <a:r>
              <a:rPr lang="zh-CN" altLang="en-US" dirty="0"/>
              <a:t>，将时间困难参数</a:t>
            </a:r>
            <a:r>
              <a:rPr lang="en-US" altLang="zh-CN" dirty="0"/>
              <a:t>T</a:t>
            </a:r>
            <a:r>
              <a:rPr lang="zh-CN" altLang="en-US" dirty="0"/>
              <a:t>及其对应的解</a:t>
            </a:r>
            <a:r>
              <a:rPr lang="en-US" altLang="zh-CN" dirty="0"/>
              <a:t>s</a:t>
            </a:r>
            <a:r>
              <a:rPr lang="zh-CN" altLang="en-US" dirty="0"/>
              <a:t>映射到</a:t>
            </a:r>
            <a:r>
              <a:rPr lang="en-US" altLang="zh-CN" dirty="0"/>
              <a:t>y</a:t>
            </a:r>
            <a:r>
              <a:rPr lang="zh-CN" altLang="en-US" dirty="0"/>
              <a:t>上，也从要求的</a:t>
            </a:r>
            <a:r>
              <a:rPr lang="en-US" altLang="zh-CN" dirty="0"/>
              <a:t>s</a:t>
            </a:r>
            <a:r>
              <a:rPr lang="zh-CN" altLang="en-US" dirty="0"/>
              <a:t>的不可区分性变为了</a:t>
            </a:r>
            <a:r>
              <a:rPr lang="en-US" altLang="zh-CN" dirty="0"/>
              <a:t>y</a:t>
            </a:r>
            <a:r>
              <a:rPr lang="zh-CN" altLang="en-US" dirty="0"/>
              <a:t>的不可区分性。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0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（解释验证函数，说明验证函数的作用，根据</a:t>
            </a:r>
            <a:r>
              <a:rPr lang="en-US" altLang="zh-CN" dirty="0"/>
              <a:t>appendix C</a:t>
            </a:r>
            <a:r>
              <a:rPr lang="zh-CN" altLang="en-US" dirty="0"/>
              <a:t>进行说明，首先介绍</a:t>
            </a:r>
            <a:r>
              <a:rPr lang="en-US" altLang="zh-CN" dirty="0"/>
              <a:t>C</a:t>
            </a:r>
            <a:r>
              <a:rPr lang="zh-CN" altLang="en-US" dirty="0"/>
              <a:t>中的方案，然后介绍缺点，说明为什么不行）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51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最终实例化应满足的假设如上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FF75-05C6-4059-81F9-DFD470DD40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90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DD8F-A62B-2A9A-5831-EBCAAE175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CDE4AB-7B77-6DD8-DB81-E5A041C46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841A-A8FE-8FD2-F76B-412A41CF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BEC82-5C5B-35BE-960D-1EF6351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55559E-ED4C-58A5-7181-5AD92874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00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27473-01E0-69BF-F86C-B620FA87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AAB6FE-37D1-C099-BBBE-3EA0B8C1C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CCAC9-8E7D-EA7D-08F0-6AB2DF3A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5BD87-AF47-3773-8EE1-80F1C1A3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9037F-5B7F-F7CA-D80E-8FD30612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6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B2002E-A16D-87DA-2FA8-1A0A23EC3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ECCAED-7A11-790A-7AA5-87329E27C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11512-6554-1DED-180B-1D612119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8B6A4-C308-C3A6-339C-AC88A09A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7EEDFC-8D04-6D68-DBC6-5C06CB8D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30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A1371-3A38-497B-8015-8E408BA1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B76F-F1EE-478D-796B-03382315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4FEC2-D9DF-76D9-C0B8-3D3CA4EE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7CAC8-84A0-A8F6-E264-23CF3C78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8919B-1D45-976D-C4EB-A41A4A2A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6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0500E-E5A3-763A-C129-9DF22688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07C60B-F3AE-2C77-B534-311E418B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54B92-728E-3448-FD4F-B08EE682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1F92D-0AA8-0853-3C55-B9571D81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805F9-EF89-74BD-D2D6-DF83A2DF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A7544-523E-DCF1-B98C-33AC3A52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23F71-218F-ACC2-4060-C0362A8F1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6E9A9C-DE73-2368-A478-A403FCB7E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44303-27D6-451E-C82D-C09A3D0E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21F51-AF39-D904-C545-A9F05756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0B7125-4795-0EE6-B699-801FEFE3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1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8C93-2AA4-484E-DD5C-8107E61F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DC8E03-5FD4-0A4F-1B03-D9B42D855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8CE3EE-7048-1423-A70A-3E82C3DF7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5DB9DD-6E44-DD1B-2490-A5041563F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89D6B7-2B73-1530-BD36-EAF42DF4E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134AE9-4359-8F4E-ECA7-67C87474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8DA310-5C25-DE2E-3EDF-95E950E4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7C6234-8BF4-3B59-AD47-CD0AE6E7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29C75-6745-185A-8DC2-1CFD8027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D53083-7982-E311-05FD-18F41A99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DA9999-EEE3-C710-BAE4-5B4C895F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B3BFC-9801-1E42-5089-D7A51C67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8B6A7-7255-107B-10E3-A39C9F48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64247F-B39F-5203-6FE0-EFE63364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A119D3-E97E-1D48-B03E-EEA213C9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4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EC155-D365-2421-4A58-A0D3E0EC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3C7F6-450D-F61F-5392-3F182410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316F9D-E20B-6580-B001-351E5265A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4CD73E-50B7-421E-19E1-205D6DAF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DA4CEC-9D7A-D0AE-9E24-1FAE2198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4E5B75-6C21-7070-CE0A-240BA58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2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C2616-ADF1-66E1-B076-27409567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28BFD0-FC8B-B43F-1ACE-DE1A5D4DF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323068-3CA2-D55A-76EE-DA2BFB133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DB32DC-1252-C5CA-F6E9-110E4A29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C2CD06-63CF-B2DA-358E-B688AE8B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F97457-9F56-1AA3-2AB0-534AA01E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50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79AD63-61F6-5499-F648-81141F57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790823-CEE0-861E-8744-7B8859B8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3DCF33-9BAA-A988-1D03-85D380D45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93C3-18AC-47C5-840A-92683CB779D2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65AC0-ED28-0080-01BB-57155CC24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B8740-3EBF-AC8E-BADD-3B925D778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9D1F-98CD-46DC-9283-039A3A46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4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11EC40-464F-9A80-224B-A00111C3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09" y="1352443"/>
            <a:ext cx="9360381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CDF2BD-2448-15FF-427D-A3DB3DBB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7" y="165780"/>
            <a:ext cx="8668195" cy="476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87B8FB-FF81-1A69-1AED-824D1606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40" y="1158811"/>
            <a:ext cx="9900159" cy="2482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565132-3ADC-F32C-CEEA-2BDC503A7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180" y="3713411"/>
            <a:ext cx="5620039" cy="26925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F3AD76-74A7-A99E-D081-C25D4AAE4117}"/>
              </a:ext>
            </a:extLst>
          </p:cNvPr>
          <p:cNvSpPr/>
          <p:nvPr/>
        </p:nvSpPr>
        <p:spPr>
          <a:xfrm>
            <a:off x="3550920" y="3070860"/>
            <a:ext cx="2019300" cy="48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ADC8C-254E-0CBD-8B65-FD85FD8C5B66}"/>
              </a:ext>
            </a:extLst>
          </p:cNvPr>
          <p:cNvSpPr/>
          <p:nvPr/>
        </p:nvSpPr>
        <p:spPr>
          <a:xfrm>
            <a:off x="6469382" y="3070860"/>
            <a:ext cx="2019300" cy="48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1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9E3A60-9725-6CAA-822B-2B25097E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7" y="165780"/>
            <a:ext cx="8668195" cy="476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725A43-17DB-35DF-A085-9C2CC715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" y="1148687"/>
            <a:ext cx="9893808" cy="10859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90E1A0-FF6B-BC11-AD8E-072C3203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" y="2181253"/>
            <a:ext cx="9843006" cy="33339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8DC19B7-582D-E99E-8A53-22965C4EBFBE}"/>
              </a:ext>
            </a:extLst>
          </p:cNvPr>
          <p:cNvSpPr/>
          <p:nvPr/>
        </p:nvSpPr>
        <p:spPr>
          <a:xfrm>
            <a:off x="6934200" y="1501140"/>
            <a:ext cx="248412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7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2D07BC-9079-3103-4CB0-FC1D585B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7" y="165780"/>
            <a:ext cx="8668195" cy="476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A87630-D381-C7CF-066A-B4BB7F38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73" y="1847788"/>
            <a:ext cx="9785853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47658A-9007-3365-70F8-1F7B5D55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5" y="236208"/>
            <a:ext cx="5061210" cy="457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45FD5B-8F4A-0ED9-3BF9-46863D91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47" y="1473099"/>
            <a:ext cx="9830305" cy="3911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798725-DCA5-4BE6-DE5F-AEE89999E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21" y="5862307"/>
            <a:ext cx="8325278" cy="482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633882-1B76-B3F6-CD28-2A11D06FD5EF}"/>
              </a:ext>
            </a:extLst>
          </p:cNvPr>
          <p:cNvSpPr txBox="1"/>
          <p:nvPr/>
        </p:nvSpPr>
        <p:spPr>
          <a:xfrm>
            <a:off x="1262801" y="5892046"/>
            <a:ext cx="1836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正确性定义：</a:t>
            </a:r>
          </a:p>
        </p:txBody>
      </p:sp>
    </p:spTree>
    <p:extLst>
      <p:ext uri="{BB962C8B-B14F-4D97-AF65-F5344CB8AC3E}">
        <p14:creationId xmlns:p14="http://schemas.microsoft.com/office/powerpoint/2010/main" val="131932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47658A-9007-3365-70F8-1F7B5D55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5" y="236208"/>
            <a:ext cx="5061210" cy="45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BB40C9-16C4-B147-34D5-753C0490D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32" y="848897"/>
            <a:ext cx="7441088" cy="46140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754130-4563-E9E6-ABAD-1ECEDB2C4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12" y="5618453"/>
            <a:ext cx="7632294" cy="5331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C334CF-E28C-57FA-EC4C-EAF8504C1EF3}"/>
              </a:ext>
            </a:extLst>
          </p:cNvPr>
          <p:cNvSpPr/>
          <p:nvPr/>
        </p:nvSpPr>
        <p:spPr>
          <a:xfrm>
            <a:off x="4488180" y="4335780"/>
            <a:ext cx="112014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FE240DF-DE76-1FF3-0B88-995D03C02A9D}"/>
                  </a:ext>
                </a:extLst>
              </p:cNvPr>
              <p:cNvSpPr txBox="1"/>
              <p:nvPr/>
            </p:nvSpPr>
            <p:spPr>
              <a:xfrm>
                <a:off x="6736080" y="4180254"/>
                <a:ext cx="3931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给定谜题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是否是对应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值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FE240DF-DE76-1FF3-0B88-995D03C0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4180254"/>
                <a:ext cx="3931920" cy="646331"/>
              </a:xfrm>
              <a:prstGeom prst="rect">
                <a:avLst/>
              </a:prstGeom>
              <a:blipFill>
                <a:blip r:embed="rId6"/>
                <a:stretch>
                  <a:fillRect l="-1240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04ABA0B-EE86-DF37-853F-51E1EB547BC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08320" y="4503420"/>
            <a:ext cx="1127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3AA0F5-03A5-69B0-96CC-F2A5D8F3B872}"/>
                  </a:ext>
                </a:extLst>
              </p:cNvPr>
              <p:cNvSpPr txBox="1"/>
              <p:nvPr/>
            </p:nvSpPr>
            <p:spPr>
              <a:xfrm>
                <a:off x="8595360" y="1684020"/>
                <a:ext cx="288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后续用于映射到</a:t>
                </a:r>
                <a:r>
                  <a:rPr lang="en-US" altLang="zh-CN" dirty="0"/>
                  <a:t>PKE</a:t>
                </a:r>
                <a:r>
                  <a:rPr lang="zh-CN" altLang="en-US" dirty="0"/>
                  <a:t>方案的密钥生成空间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3AA0F5-03A5-69B0-96CC-F2A5D8F3B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60" y="1684020"/>
                <a:ext cx="2887980" cy="646331"/>
              </a:xfrm>
              <a:prstGeom prst="rect">
                <a:avLst/>
              </a:prstGeom>
              <a:blipFill>
                <a:blip r:embed="rId7"/>
                <a:stretch>
                  <a:fillRect l="-168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850957-4801-7211-7464-715FD3F41A9A}"/>
              </a:ext>
            </a:extLst>
          </p:cNvPr>
          <p:cNvCxnSpPr/>
          <p:nvPr/>
        </p:nvCxnSpPr>
        <p:spPr>
          <a:xfrm>
            <a:off x="8153400" y="1607820"/>
            <a:ext cx="502920" cy="289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47658A-9007-3365-70F8-1F7B5D55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5" y="236208"/>
            <a:ext cx="5061210" cy="45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A02C44-2851-0976-6AAE-53215845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656" y="1167685"/>
            <a:ext cx="9474687" cy="31053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30F753-CA4C-8D77-69C7-5D14E25D98CA}"/>
              </a:ext>
            </a:extLst>
          </p:cNvPr>
          <p:cNvSpPr txBox="1"/>
          <p:nvPr/>
        </p:nvSpPr>
        <p:spPr>
          <a:xfrm>
            <a:off x="10728960" y="215646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验证函数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D31D8D-0700-315E-733C-A7BBF6301906}"/>
              </a:ext>
            </a:extLst>
          </p:cNvPr>
          <p:cNvSpPr/>
          <p:nvPr/>
        </p:nvSpPr>
        <p:spPr>
          <a:xfrm>
            <a:off x="6499860" y="4175760"/>
            <a:ext cx="1371600" cy="45719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0A3BF9-483F-8BEA-3E64-82602CA8E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56" y="4641814"/>
            <a:ext cx="9474687" cy="138437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1B27848-7B68-0818-592C-CB64242C123F}"/>
              </a:ext>
            </a:extLst>
          </p:cNvPr>
          <p:cNvCxnSpPr/>
          <p:nvPr/>
        </p:nvCxnSpPr>
        <p:spPr>
          <a:xfrm>
            <a:off x="7056120" y="4272995"/>
            <a:ext cx="0" cy="368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89C46-A597-0DD2-7F6C-CC74EFC9A991}"/>
              </a:ext>
            </a:extLst>
          </p:cNvPr>
          <p:cNvSpPr txBox="1"/>
          <p:nvPr/>
        </p:nvSpPr>
        <p:spPr>
          <a:xfrm>
            <a:off x="6004559" y="6026185"/>
            <a:ext cx="568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可能存在中间的谜题是一样的构造，导致不经过中间的计算，直接获得最后一个谜题，从而破坏解谜顺序。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20F9FD-72DE-2838-9757-B43C369CD669}"/>
              </a:ext>
            </a:extLst>
          </p:cNvPr>
          <p:cNvSpPr/>
          <p:nvPr/>
        </p:nvSpPr>
        <p:spPr>
          <a:xfrm>
            <a:off x="4488180" y="5303520"/>
            <a:ext cx="1516379" cy="353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0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47658A-9007-3365-70F8-1F7B5D55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5" y="236208"/>
            <a:ext cx="5061210" cy="45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7D0419-D149-90A7-C664-A5723C2A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29" y="1358793"/>
            <a:ext cx="9569942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B2233D-37AC-71F0-1D75-D17B46A5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5" y="236208"/>
            <a:ext cx="5061210" cy="45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558957-2B30-E790-EBFA-458FB868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79" y="1605850"/>
            <a:ext cx="9582642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A95F17-7454-06C2-CCFA-3DAC72E6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946E34-3D0A-E7FC-88F9-2F99193C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32" y="1033127"/>
            <a:ext cx="9442935" cy="6921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214592-78A5-FCA6-6AE5-0BA9C0520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0"/>
          <a:stretch/>
        </p:blipFill>
        <p:spPr>
          <a:xfrm>
            <a:off x="1312940" y="1725313"/>
            <a:ext cx="9563591" cy="49780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4405F45-B6AE-C4B3-CE79-FBB0420C99D7}"/>
              </a:ext>
            </a:extLst>
          </p:cNvPr>
          <p:cNvSpPr/>
          <p:nvPr/>
        </p:nvSpPr>
        <p:spPr>
          <a:xfrm>
            <a:off x="4251960" y="1409700"/>
            <a:ext cx="3528060" cy="315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0FE3CD-2435-9019-804B-FA5268F62F42}"/>
              </a:ext>
            </a:extLst>
          </p:cNvPr>
          <p:cNvSpPr/>
          <p:nvPr/>
        </p:nvSpPr>
        <p:spPr>
          <a:xfrm>
            <a:off x="3383280" y="5463540"/>
            <a:ext cx="281940" cy="46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93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3CA2-58AF-62AA-381B-B37716E0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961641-8EFF-C1DA-66A2-76C9CF576880}"/>
              </a:ext>
            </a:extLst>
          </p:cNvPr>
          <p:cNvSpPr txBox="1"/>
          <p:nvPr/>
        </p:nvSpPr>
        <p:spPr>
          <a:xfrm>
            <a:off x="960120" y="891540"/>
            <a:ext cx="150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正确性：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3EE77-7888-989A-0066-28FDCBFB8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3" y="1260872"/>
            <a:ext cx="8642794" cy="1111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B15DF4-985B-B8B3-FF0C-8EC6D15B7208}"/>
              </a:ext>
            </a:extLst>
          </p:cNvPr>
          <p:cNvSpPr txBox="1"/>
          <p:nvPr/>
        </p:nvSpPr>
        <p:spPr>
          <a:xfrm>
            <a:off x="2133600" y="2415524"/>
            <a:ext cx="150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安全性：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118AB3-9B9D-A8C9-D80C-EE9700AD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82" y="2828201"/>
            <a:ext cx="9430235" cy="3441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729E38-D1B2-E3A1-36A7-E0409F295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60" y="2422381"/>
            <a:ext cx="1746340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1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F5A108-437C-BB7D-9757-EF5F155562F9}"/>
              </a:ext>
            </a:extLst>
          </p:cNvPr>
          <p:cNvSpPr txBox="1"/>
          <p:nvPr/>
        </p:nvSpPr>
        <p:spPr>
          <a:xfrm>
            <a:off x="662940" y="518160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当前关于</a:t>
            </a:r>
            <a:r>
              <a:rPr lang="en-US" altLang="zh-CN" sz="2800" dirty="0"/>
              <a:t>TLP</a:t>
            </a:r>
            <a:r>
              <a:rPr lang="zh-CN" altLang="en-US" sz="2800" dirty="0"/>
              <a:t>存在的缺点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2C064-8A85-5682-3828-94F6A4D729D6}"/>
              </a:ext>
            </a:extLst>
          </p:cNvPr>
          <p:cNvSpPr txBox="1"/>
          <p:nvPr/>
        </p:nvSpPr>
        <p:spPr>
          <a:xfrm>
            <a:off x="1440180" y="2247900"/>
            <a:ext cx="9966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只能用于相对时间，无法达到绝对时间的精准度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解决谜题需要一直消耗计算能力，当有</a:t>
            </a:r>
            <a:r>
              <a:rPr lang="en-US" altLang="zh-CN" sz="2400" dirty="0"/>
              <a:t>100</a:t>
            </a:r>
            <a:r>
              <a:rPr lang="zh-CN" altLang="en-US" sz="2400" dirty="0"/>
              <a:t>道独立构造的谜题，则需要</a:t>
            </a:r>
            <a:r>
              <a:rPr lang="en-US" altLang="zh-CN" sz="2400" dirty="0"/>
              <a:t>100</a:t>
            </a:r>
            <a:r>
              <a:rPr lang="zh-CN" altLang="en-US" sz="2400" dirty="0"/>
              <a:t>台机器进行持续计算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1E30C-A1CC-52C9-7F7B-C9D2BBD74087}"/>
              </a:ext>
            </a:extLst>
          </p:cNvPr>
          <p:cNvSpPr/>
          <p:nvPr/>
        </p:nvSpPr>
        <p:spPr>
          <a:xfrm>
            <a:off x="1767840" y="3021300"/>
            <a:ext cx="9456420" cy="81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A13D56E-DA5C-AA0C-78D8-FD7CA86445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496050" y="3836640"/>
            <a:ext cx="0" cy="11236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89846B-1A62-B6EA-EE51-E31B50191F46}"/>
              </a:ext>
            </a:extLst>
          </p:cNvPr>
          <p:cNvSpPr txBox="1"/>
          <p:nvPr/>
        </p:nvSpPr>
        <p:spPr>
          <a:xfrm>
            <a:off x="5745479" y="5002232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如何解决？</a:t>
            </a:r>
          </a:p>
        </p:txBody>
      </p:sp>
    </p:spTree>
    <p:extLst>
      <p:ext uri="{BB962C8B-B14F-4D97-AF65-F5344CB8AC3E}">
        <p14:creationId xmlns:p14="http://schemas.microsoft.com/office/powerpoint/2010/main" val="1187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3CA2-58AF-62AA-381B-B37716E0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71B06B-7342-519D-0003-8D2A7955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3" y="774055"/>
            <a:ext cx="4165814" cy="3873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45F173-D066-DFF6-568D-79920A6B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707" y="1479450"/>
            <a:ext cx="9436585" cy="194955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0962995-23AC-63BC-EAFF-5130DC4C49E3}"/>
              </a:ext>
            </a:extLst>
          </p:cNvPr>
          <p:cNvCxnSpPr/>
          <p:nvPr/>
        </p:nvCxnSpPr>
        <p:spPr>
          <a:xfrm flipH="1">
            <a:off x="1234440" y="1912620"/>
            <a:ext cx="1104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FD7176-9E39-341E-AFCF-FE2C5AC9F876}"/>
              </a:ext>
            </a:extLst>
          </p:cNvPr>
          <p:cNvSpPr txBox="1"/>
          <p:nvPr/>
        </p:nvSpPr>
        <p:spPr>
          <a:xfrm>
            <a:off x="201174" y="1727954"/>
            <a:ext cx="110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CPA</a:t>
            </a:r>
            <a:r>
              <a:rPr lang="zh-CN" altLang="en-US" dirty="0"/>
              <a:t>安全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是</a:t>
            </a:r>
            <a:r>
              <a:rPr lang="en-US" altLang="zh-CN" dirty="0"/>
              <a:t>pp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E5641-E262-64B9-211C-82662ABE2281}"/>
              </a:ext>
            </a:extLst>
          </p:cNvPr>
          <p:cNvSpPr txBox="1"/>
          <p:nvPr/>
        </p:nvSpPr>
        <p:spPr>
          <a:xfrm>
            <a:off x="5426874" y="783074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定义</a:t>
            </a:r>
            <a:r>
              <a:rPr lang="en-US" altLang="zh-CN" dirty="0"/>
              <a:t>2)TLP+(CPA)PKE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209478-8AC6-76E7-CB62-08FC0D6A5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18" y="3498677"/>
            <a:ext cx="6115364" cy="33593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9B97045-1E62-FA6F-D39B-F16FB35A4FE3}"/>
              </a:ext>
            </a:extLst>
          </p:cNvPr>
          <p:cNvSpPr/>
          <p:nvPr/>
        </p:nvSpPr>
        <p:spPr>
          <a:xfrm>
            <a:off x="2809718" y="3429000"/>
            <a:ext cx="3111022" cy="274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55DF3E-E123-932D-514B-5D5E1B561C2A}"/>
              </a:ext>
            </a:extLst>
          </p:cNvPr>
          <p:cNvSpPr/>
          <p:nvPr/>
        </p:nvSpPr>
        <p:spPr>
          <a:xfrm>
            <a:off x="5699760" y="3498677"/>
            <a:ext cx="3368040" cy="280306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3BA4B7-0F34-FD5C-51A7-3AF41D942CA7}"/>
              </a:ext>
            </a:extLst>
          </p:cNvPr>
          <p:cNvSpPr txBox="1"/>
          <p:nvPr/>
        </p:nvSpPr>
        <p:spPr>
          <a:xfrm>
            <a:off x="1463040" y="435864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加密过程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8B5C95-1561-994F-1052-1F3D7D150D53}"/>
              </a:ext>
            </a:extLst>
          </p:cNvPr>
          <p:cNvSpPr txBox="1"/>
          <p:nvPr/>
        </p:nvSpPr>
        <p:spPr>
          <a:xfrm>
            <a:off x="9382282" y="4431268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解密过程</a:t>
            </a:r>
          </a:p>
        </p:txBody>
      </p:sp>
    </p:spTree>
    <p:extLst>
      <p:ext uri="{BB962C8B-B14F-4D97-AF65-F5344CB8AC3E}">
        <p14:creationId xmlns:p14="http://schemas.microsoft.com/office/powerpoint/2010/main" val="24195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3CA2-58AF-62AA-381B-B37716E0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AA06D9-1153-32D1-648C-EE0D09A4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4" y="733437"/>
            <a:ext cx="3130711" cy="381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5B650A-391E-7A70-BC30-6B95E181E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31" y="1318203"/>
            <a:ext cx="9468337" cy="22099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A2370B-1D3C-7ABC-CB0B-B003DC013094}"/>
              </a:ext>
            </a:extLst>
          </p:cNvPr>
          <p:cNvSpPr txBox="1"/>
          <p:nvPr/>
        </p:nvSpPr>
        <p:spPr>
          <a:xfrm>
            <a:off x="5426874" y="783074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定义</a:t>
            </a:r>
            <a:r>
              <a:rPr lang="en-US" altLang="zh-CN" dirty="0"/>
              <a:t>4)TLP+(CPA)PKE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13BA38-D84C-2CE4-977B-ECC00F147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647" y="3618690"/>
            <a:ext cx="7770704" cy="32393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4E3BEC9-558C-B2E2-D925-47223B3B0554}"/>
              </a:ext>
            </a:extLst>
          </p:cNvPr>
          <p:cNvSpPr/>
          <p:nvPr/>
        </p:nvSpPr>
        <p:spPr>
          <a:xfrm>
            <a:off x="4381500" y="5478780"/>
            <a:ext cx="49530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7F51B731-87B5-EB17-C376-32F5CA26DCCE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178523" y="5800715"/>
            <a:ext cx="376323" cy="52493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FE70F7-319C-7368-C179-77B1CE357317}"/>
                  </a:ext>
                </a:extLst>
              </p:cNvPr>
              <p:cNvSpPr txBox="1"/>
              <p:nvPr/>
            </p:nvSpPr>
            <p:spPr>
              <a:xfrm>
                <a:off x="3448897" y="6066677"/>
                <a:ext cx="655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FE70F7-319C-7368-C179-77B1CE35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97" y="6066677"/>
                <a:ext cx="65532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3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683F83-8100-3038-231E-53CF36EA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43" y="710577"/>
            <a:ext cx="9404833" cy="3683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8BCF01-82A9-045B-382C-F8A53222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F2B62B-CBAE-7CA4-6ECF-4D8D0C0AA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59" y="1501684"/>
            <a:ext cx="9373082" cy="35498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001058-7E5B-6673-9EF6-77AA1C3B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861" y="5112353"/>
            <a:ext cx="9347680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683F83-8100-3038-231E-53CF36EA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43" y="710577"/>
            <a:ext cx="9404833" cy="3683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8BCF01-82A9-045B-382C-F8A53222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66" y="234303"/>
            <a:ext cx="6388428" cy="476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1F1ED7-29A0-6157-F88C-DC6C3B79B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090" y="1436253"/>
            <a:ext cx="8153819" cy="45341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F56020-E128-EC8B-78E6-6E73BE2A3CF5}"/>
              </a:ext>
            </a:extLst>
          </p:cNvPr>
          <p:cNvSpPr/>
          <p:nvPr/>
        </p:nvSpPr>
        <p:spPr>
          <a:xfrm>
            <a:off x="2141220" y="3672840"/>
            <a:ext cx="2697480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30A03E-7DD7-77D4-9384-C3000E21CCAC}"/>
              </a:ext>
            </a:extLst>
          </p:cNvPr>
          <p:cNvSpPr txBox="1"/>
          <p:nvPr/>
        </p:nvSpPr>
        <p:spPr>
          <a:xfrm>
            <a:off x="265266" y="3524934"/>
            <a:ext cx="110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达到时间释放特征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DE23EE9-01E2-ED20-ADBC-A31B159803D2}"/>
              </a:ext>
            </a:extLst>
          </p:cNvPr>
          <p:cNvCxnSpPr>
            <a:stCxn id="2" idx="1"/>
            <a:endCxn id="5" idx="3"/>
          </p:cNvCxnSpPr>
          <p:nvPr/>
        </p:nvCxnSpPr>
        <p:spPr>
          <a:xfrm flipH="1">
            <a:off x="1371600" y="3848100"/>
            <a:ext cx="7696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5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33047C-4E3D-BC7C-1194-66448F92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88" y="255260"/>
            <a:ext cx="7861315" cy="430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20F21E-8D1F-38F6-81E0-366630EF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86" y="976394"/>
            <a:ext cx="8201227" cy="56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2D895-E799-17D5-9A57-7E095ED3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5" y="178151"/>
            <a:ext cx="1187511" cy="336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CCCA1A-0746-DFDC-852B-389BB875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66" y="1384955"/>
            <a:ext cx="7791850" cy="37911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FBAF7C-B302-531F-6153-68C43828CD0F}"/>
              </a:ext>
            </a:extLst>
          </p:cNvPr>
          <p:cNvSpPr txBox="1"/>
          <p:nvPr/>
        </p:nvSpPr>
        <p:spPr>
          <a:xfrm>
            <a:off x="9966960" y="3040380"/>
            <a:ext cx="156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解决一个谜题，获得解锁多个被该谜题锁定的密文的信息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75C25-C1B2-0282-1E57-050ED47955DA}"/>
              </a:ext>
            </a:extLst>
          </p:cNvPr>
          <p:cNvSpPr txBox="1"/>
          <p:nvPr/>
        </p:nvSpPr>
        <p:spPr>
          <a:xfrm>
            <a:off x="1249680" y="565404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最优分摊解密成本：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4BA58E70-68D2-748B-4133-0D35419B8579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570607" y="4489073"/>
            <a:ext cx="2028706" cy="670560"/>
          </a:xfrm>
          <a:prstGeom prst="bentConnector4">
            <a:avLst>
              <a:gd name="adj1" fmla="val 376"/>
              <a:gd name="adj2" fmla="val 1340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1E69501-EA25-2164-38E4-950F39B8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16" y="5667754"/>
            <a:ext cx="2305168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2D895-E799-17D5-9A57-7E095ED3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5" y="178151"/>
            <a:ext cx="1187511" cy="3365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5A2ECD-C578-E23D-B331-29B77E681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94" y="1741611"/>
            <a:ext cx="7779150" cy="1181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31E225-2953-DAED-9000-4998D13B9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594" y="2922772"/>
            <a:ext cx="7823602" cy="17336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371A4F5-AE67-6158-728A-4B390010A9FA}"/>
              </a:ext>
            </a:extLst>
          </p:cNvPr>
          <p:cNvSpPr txBox="1"/>
          <p:nvPr/>
        </p:nvSpPr>
        <p:spPr>
          <a:xfrm>
            <a:off x="6621780" y="1341799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16B687-567B-F46D-604A-4349CD39CE13}"/>
              </a:ext>
            </a:extLst>
          </p:cNvPr>
          <p:cNvSpPr txBox="1"/>
          <p:nvPr/>
        </p:nvSpPr>
        <p:spPr>
          <a:xfrm>
            <a:off x="9951720" y="3407926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资源节省</a:t>
            </a:r>
          </a:p>
        </p:txBody>
      </p:sp>
    </p:spTree>
    <p:extLst>
      <p:ext uri="{BB962C8B-B14F-4D97-AF65-F5344CB8AC3E}">
        <p14:creationId xmlns:p14="http://schemas.microsoft.com/office/powerpoint/2010/main" val="205484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F037E5-EB88-3A3E-DCE8-1A00B4B3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3" y="1325234"/>
            <a:ext cx="3575234" cy="4127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D11BCF-726A-C9C0-A99D-34AD3679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2" y="415903"/>
            <a:ext cx="7709296" cy="273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E52F8C-D765-DC8F-47F3-878DE54EE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97" y="2075802"/>
            <a:ext cx="9200469" cy="7051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36E720-A639-1FE3-E36F-85483012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797" y="2713360"/>
            <a:ext cx="8999081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1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D11BCF-726A-C9C0-A99D-34AD3679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2" y="415903"/>
            <a:ext cx="7709296" cy="2730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7CAE2A-C097-6772-3892-C5444F74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56" y="996665"/>
            <a:ext cx="7908488" cy="5445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ECDDB2-84CC-257A-5CBE-7BF7EE67790D}"/>
                  </a:ext>
                </a:extLst>
              </p:cNvPr>
              <p:cNvSpPr txBox="1"/>
              <p:nvPr/>
            </p:nvSpPr>
            <p:spPr>
              <a:xfrm>
                <a:off x="556260" y="1513571"/>
                <a:ext cx="1440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𝑃𝐾𝐸</m:t>
                    </m:r>
                  </m:oMath>
                </a14:m>
                <a:r>
                  <a:rPr lang="zh-CN" altLang="en-US" dirty="0"/>
                  <a:t>方案的正确性成立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ECDDB2-84CC-257A-5CBE-7BF7EE677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" y="1513571"/>
                <a:ext cx="1440180" cy="646331"/>
              </a:xfrm>
              <a:prstGeom prst="rect">
                <a:avLst/>
              </a:prstGeom>
              <a:blipFill>
                <a:blip r:embed="rId4"/>
                <a:stretch>
                  <a:fillRect l="-3376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E94CFF-EE9F-9CCB-21D4-F58AD04CE733}"/>
              </a:ext>
            </a:extLst>
          </p:cNvPr>
          <p:cNvCxnSpPr>
            <a:cxnSpLocks/>
          </p:cNvCxnSpPr>
          <p:nvPr/>
        </p:nvCxnSpPr>
        <p:spPr>
          <a:xfrm flipV="1">
            <a:off x="1661160" y="1131016"/>
            <a:ext cx="522506" cy="324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1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D11BCF-726A-C9C0-A99D-34AD3679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2" y="415903"/>
            <a:ext cx="7709296" cy="2730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949E2E-16C1-F42B-6C28-39A860CC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46" y="1106750"/>
            <a:ext cx="8881508" cy="2771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6AD82B-2B80-2EA6-799E-27A28B8E4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246" y="3878580"/>
            <a:ext cx="8815443" cy="20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540B26-4459-D4F3-77B5-DFA1700A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7" y="165780"/>
            <a:ext cx="8668195" cy="476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2C09D4-20AB-E688-5F32-61B199BA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97" y="1195379"/>
            <a:ext cx="9792203" cy="35688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1657368-3A61-4981-7CFB-542F28F7A881}"/>
              </a:ext>
            </a:extLst>
          </p:cNvPr>
          <p:cNvSpPr/>
          <p:nvPr/>
        </p:nvSpPr>
        <p:spPr>
          <a:xfrm>
            <a:off x="9410700" y="2385060"/>
            <a:ext cx="11963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C844C2-2FC7-3989-2DB0-241B1259268A}"/>
              </a:ext>
            </a:extLst>
          </p:cNvPr>
          <p:cNvSpPr/>
          <p:nvPr/>
        </p:nvSpPr>
        <p:spPr>
          <a:xfrm>
            <a:off x="1455420" y="2705100"/>
            <a:ext cx="204216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09043A-D92F-9E79-E535-8F85D05488EB}"/>
              </a:ext>
            </a:extLst>
          </p:cNvPr>
          <p:cNvSpPr/>
          <p:nvPr/>
        </p:nvSpPr>
        <p:spPr>
          <a:xfrm>
            <a:off x="4008120" y="2042160"/>
            <a:ext cx="2804160" cy="388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0207C6-A8E4-B6E9-05C4-37EE8166A127}"/>
              </a:ext>
            </a:extLst>
          </p:cNvPr>
          <p:cNvSpPr/>
          <p:nvPr/>
        </p:nvSpPr>
        <p:spPr>
          <a:xfrm>
            <a:off x="3802380" y="3403211"/>
            <a:ext cx="2804160" cy="388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8BD4BE5-FA18-F461-5A20-63081F959923}"/>
              </a:ext>
            </a:extLst>
          </p:cNvPr>
          <p:cNvSpPr/>
          <p:nvPr/>
        </p:nvSpPr>
        <p:spPr>
          <a:xfrm>
            <a:off x="4069080" y="4023360"/>
            <a:ext cx="5334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B8B97E7-54EA-A63B-AB82-72449558FF4B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335780" y="4480560"/>
            <a:ext cx="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ADF1DC-B112-C20A-0FB5-007B91166279}"/>
                  </a:ext>
                </a:extLst>
              </p:cNvPr>
              <p:cNvSpPr txBox="1"/>
              <p:nvPr/>
            </p:nvSpPr>
            <p:spPr>
              <a:xfrm>
                <a:off x="3200399" y="5093009"/>
                <a:ext cx="2895599" cy="45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R</a:t>
                </a:r>
                <a:r>
                  <a:rPr lang="en-US" altLang="zh-CN" sz="2000" b="0" dirty="0"/>
                  <a:t>ivest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1996: 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ADF1DC-B112-C20A-0FB5-007B9116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5093009"/>
                <a:ext cx="2895599" cy="451983"/>
              </a:xfrm>
              <a:prstGeom prst="rect">
                <a:avLst/>
              </a:prstGeom>
              <a:blipFill>
                <a:blip r:embed="rId5"/>
                <a:stretch>
                  <a:fillRect l="-2105"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D5DB60B0-F77B-80D1-8576-8A33048E7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844" y="5721439"/>
            <a:ext cx="5956606" cy="57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D4076C9-DA45-8640-011B-70C47FCADBC6}"/>
                  </a:ext>
                </a:extLst>
              </p:cNvPr>
              <p:cNvSpPr txBox="1"/>
              <p:nvPr/>
            </p:nvSpPr>
            <p:spPr>
              <a:xfrm>
                <a:off x="662940" y="5786471"/>
                <a:ext cx="425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正确性证明：针对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中的所有多项式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D4076C9-DA45-8640-011B-70C47FCA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" y="5786471"/>
                <a:ext cx="4251960" cy="369332"/>
              </a:xfrm>
              <a:prstGeom prst="rect">
                <a:avLst/>
              </a:prstGeom>
              <a:blipFill>
                <a:blip r:embed="rId7"/>
                <a:stretch>
                  <a:fillRect l="-129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67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E09EE5-FF3C-92F6-4BCF-A0E529F6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7" y="165780"/>
            <a:ext cx="8668195" cy="476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7B8330-7D16-27DA-08B1-B618970A0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87" y="1252111"/>
            <a:ext cx="10198624" cy="42166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A19242-6AF5-1D9E-6238-C1F3731D75BD}"/>
              </a:ext>
            </a:extLst>
          </p:cNvPr>
          <p:cNvSpPr/>
          <p:nvPr/>
        </p:nvSpPr>
        <p:spPr>
          <a:xfrm>
            <a:off x="8709660" y="1363980"/>
            <a:ext cx="145542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7DB28DDB-AA27-28EF-1AFC-63A9DB4274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165080" y="1554480"/>
            <a:ext cx="967740" cy="30022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38C5B-89A2-0CFA-4868-7AE7C36B371C}"/>
                  </a:ext>
                </a:extLst>
              </p:cNvPr>
              <p:cNvSpPr txBox="1"/>
              <p:nvPr/>
            </p:nvSpPr>
            <p:spPr>
              <a:xfrm>
                <a:off x="9789576" y="4556760"/>
                <a:ext cx="2049780" cy="659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困难参数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38C5B-89A2-0CFA-4868-7AE7C36B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576" y="4556760"/>
                <a:ext cx="2049780" cy="659283"/>
              </a:xfrm>
              <a:prstGeom prst="rect">
                <a:avLst/>
              </a:prstGeom>
              <a:blipFill>
                <a:blip r:embed="rId5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左大括号 10">
            <a:extLst>
              <a:ext uri="{FF2B5EF4-FFF2-40B4-BE49-F238E27FC236}">
                <a16:creationId xmlns:a16="http://schemas.microsoft.com/office/drawing/2014/main" id="{62017A0E-9EF9-B7CD-29C8-1F9CADD3D437}"/>
              </a:ext>
            </a:extLst>
          </p:cNvPr>
          <p:cNvSpPr/>
          <p:nvPr/>
        </p:nvSpPr>
        <p:spPr>
          <a:xfrm>
            <a:off x="9476848" y="5372582"/>
            <a:ext cx="312727" cy="5635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5B0B3A-890B-5EF5-642A-5B4DD395FD7A}"/>
                  </a:ext>
                </a:extLst>
              </p:cNvPr>
              <p:cNvSpPr txBox="1"/>
              <p:nvPr/>
            </p:nvSpPr>
            <p:spPr>
              <a:xfrm>
                <a:off x="9743549" y="5208834"/>
                <a:ext cx="2590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𝑃𝑢𝑧𝑧𝑙𝑒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5B0B3A-890B-5EF5-642A-5B4DD395F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549" y="5208834"/>
                <a:ext cx="2590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2AD146-8A56-819C-CA2A-855D5D736FFE}"/>
                  </a:ext>
                </a:extLst>
              </p:cNvPr>
              <p:cNvSpPr txBox="1"/>
              <p:nvPr/>
            </p:nvSpPr>
            <p:spPr>
              <a:xfrm>
                <a:off x="9646175" y="5748393"/>
                <a:ext cx="2590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𝑃𝑢𝑧𝑧𝑙𝑒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2AD146-8A56-819C-CA2A-855D5D73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75" y="5748393"/>
                <a:ext cx="2590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C69D974-AFF9-B637-79D3-B81711EB2BA5}"/>
              </a:ext>
            </a:extLst>
          </p:cNvPr>
          <p:cNvSpPr/>
          <p:nvPr/>
        </p:nvSpPr>
        <p:spPr>
          <a:xfrm>
            <a:off x="7208520" y="4564380"/>
            <a:ext cx="742818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C051F-D5D4-3AD7-7814-32EEFCFCCB48}"/>
              </a:ext>
            </a:extLst>
          </p:cNvPr>
          <p:cNvSpPr/>
          <p:nvPr/>
        </p:nvSpPr>
        <p:spPr>
          <a:xfrm>
            <a:off x="7627048" y="5020120"/>
            <a:ext cx="742818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542</Words>
  <Application>Microsoft Office PowerPoint</Application>
  <PresentationFormat>宽屏</PresentationFormat>
  <Paragraphs>60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-apple-system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XUAN JIN</dc:creator>
  <cp:lastModifiedBy>XUAN JIN</cp:lastModifiedBy>
  <cp:revision>43</cp:revision>
  <dcterms:created xsi:type="dcterms:W3CDTF">2023-08-15T01:30:16Z</dcterms:created>
  <dcterms:modified xsi:type="dcterms:W3CDTF">2023-08-18T06:16:09Z</dcterms:modified>
</cp:coreProperties>
</file>